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" ContentType="image/tif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3" r:id="rId1"/>
  </p:sldMasterIdLst>
  <p:notesMasterIdLst>
    <p:notesMasterId r:id="rId18"/>
  </p:notesMasterIdLst>
  <p:sldIdLst>
    <p:sldId id="276" r:id="rId2"/>
    <p:sldId id="256" r:id="rId3"/>
    <p:sldId id="275" r:id="rId4"/>
    <p:sldId id="281" r:id="rId5"/>
    <p:sldId id="259" r:id="rId6"/>
    <p:sldId id="338" r:id="rId7"/>
    <p:sldId id="336" r:id="rId8"/>
    <p:sldId id="339" r:id="rId9"/>
    <p:sldId id="261" r:id="rId10"/>
    <p:sldId id="262" r:id="rId11"/>
    <p:sldId id="263" r:id="rId12"/>
    <p:sldId id="324" r:id="rId13"/>
    <p:sldId id="330" r:id="rId14"/>
    <p:sldId id="331" r:id="rId15"/>
    <p:sldId id="278" r:id="rId16"/>
    <p:sldId id="27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ci KAHRAMAN" initials="NK" lastIdx="1" clrIdx="0">
    <p:extLst>
      <p:ext uri="{19B8F6BF-5375-455C-9EA6-DF929625EA0E}">
        <p15:presenceInfo xmlns:p15="http://schemas.microsoft.com/office/powerpoint/2012/main" userId="Naci KAHRAM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930"/>
    <p:restoredTop sz="88413"/>
  </p:normalViewPr>
  <p:slideViewPr>
    <p:cSldViewPr snapToGrid="0" snapToObjects="1">
      <p:cViewPr varScale="1">
        <p:scale>
          <a:sx n="98" d="100"/>
          <a:sy n="98" d="100"/>
        </p:scale>
        <p:origin x="192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263141-DF2D-8046-8B32-F29D6242F6E6}" type="doc">
      <dgm:prSet loTypeId="urn:microsoft.com/office/officeart/2005/8/layout/ven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B74475-6A99-4C4C-896B-85588D0F5916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1400" dirty="0"/>
            <a:t>TAM </a:t>
          </a:r>
        </a:p>
        <a:p>
          <a:r>
            <a:rPr lang="en-US" sz="1400" dirty="0"/>
            <a:t>(10 </a:t>
          </a:r>
          <a:r>
            <a:rPr lang="en-US" sz="1400" dirty="0" err="1"/>
            <a:t>Milyar</a:t>
          </a:r>
          <a:r>
            <a:rPr lang="en-US" sz="1400" dirty="0"/>
            <a:t> $)</a:t>
          </a:r>
        </a:p>
      </dgm:t>
    </dgm:pt>
    <dgm:pt modelId="{B19E4FCA-A358-EC41-A6AE-523B22B94D21}" type="parTrans" cxnId="{5D1EA79B-29FD-8D48-8BCF-1A9D550CFD54}">
      <dgm:prSet/>
      <dgm:spPr/>
      <dgm:t>
        <a:bodyPr/>
        <a:lstStyle/>
        <a:p>
          <a:endParaRPr lang="en-US"/>
        </a:p>
      </dgm:t>
    </dgm:pt>
    <dgm:pt modelId="{9C9681C4-8205-D143-80FD-77B1E9172B6F}" type="sibTrans" cxnId="{5D1EA79B-29FD-8D48-8BCF-1A9D550CFD54}">
      <dgm:prSet/>
      <dgm:spPr/>
      <dgm:t>
        <a:bodyPr/>
        <a:lstStyle/>
        <a:p>
          <a:endParaRPr lang="en-US"/>
        </a:p>
      </dgm:t>
    </dgm:pt>
    <dgm:pt modelId="{99A76EA5-E22F-4248-81FC-533ECDF18601}">
      <dgm:prSet phldrT="[Text]" custT="1"/>
      <dgm:spPr/>
      <dgm:t>
        <a:bodyPr/>
        <a:lstStyle/>
        <a:p>
          <a:r>
            <a:rPr lang="en-US" sz="1400" dirty="0"/>
            <a:t>SAM</a:t>
          </a:r>
        </a:p>
        <a:p>
          <a:r>
            <a:rPr lang="en-US" sz="1400" dirty="0"/>
            <a:t>(100 </a:t>
          </a:r>
          <a:r>
            <a:rPr lang="en-US" sz="1400" dirty="0" err="1"/>
            <a:t>Milyon</a:t>
          </a:r>
          <a:r>
            <a:rPr lang="en-US" sz="1400" dirty="0"/>
            <a:t> $)</a:t>
          </a:r>
        </a:p>
      </dgm:t>
    </dgm:pt>
    <dgm:pt modelId="{F6CE6C52-45D7-B747-8B9F-0806AEC62EC4}" type="parTrans" cxnId="{4BA947FD-F157-CE4A-9970-5A745B59D21F}">
      <dgm:prSet/>
      <dgm:spPr/>
      <dgm:t>
        <a:bodyPr/>
        <a:lstStyle/>
        <a:p>
          <a:endParaRPr lang="en-US"/>
        </a:p>
      </dgm:t>
    </dgm:pt>
    <dgm:pt modelId="{588F4B82-8F7C-A741-B129-5DC47A026D24}" type="sibTrans" cxnId="{4BA947FD-F157-CE4A-9970-5A745B59D21F}">
      <dgm:prSet/>
      <dgm:spPr/>
      <dgm:t>
        <a:bodyPr/>
        <a:lstStyle/>
        <a:p>
          <a:endParaRPr lang="en-US"/>
        </a:p>
      </dgm:t>
    </dgm:pt>
    <dgm:pt modelId="{F4862B87-303A-5E44-8547-1A30D93E116E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US" sz="1400" dirty="0"/>
            <a:t>SOM</a:t>
          </a:r>
        </a:p>
        <a:p>
          <a:r>
            <a:rPr lang="en-US" sz="1400" dirty="0"/>
            <a:t>(10 </a:t>
          </a:r>
          <a:r>
            <a:rPr lang="en-US" sz="1400" dirty="0" err="1"/>
            <a:t>Milyon</a:t>
          </a:r>
          <a:r>
            <a:rPr lang="en-US" sz="1400" dirty="0"/>
            <a:t> $)</a:t>
          </a:r>
        </a:p>
      </dgm:t>
    </dgm:pt>
    <dgm:pt modelId="{1923C064-273C-9D48-9429-32A7CE222D64}" type="parTrans" cxnId="{1DF4EDBD-B7AF-F941-82CF-FCEF9EC19C9F}">
      <dgm:prSet/>
      <dgm:spPr/>
      <dgm:t>
        <a:bodyPr/>
        <a:lstStyle/>
        <a:p>
          <a:endParaRPr lang="en-US"/>
        </a:p>
      </dgm:t>
    </dgm:pt>
    <dgm:pt modelId="{11F1AB0D-EAE7-5449-893E-6F8190DEA99E}" type="sibTrans" cxnId="{1DF4EDBD-B7AF-F941-82CF-FCEF9EC19C9F}">
      <dgm:prSet/>
      <dgm:spPr/>
      <dgm:t>
        <a:bodyPr/>
        <a:lstStyle/>
        <a:p>
          <a:endParaRPr lang="en-US"/>
        </a:p>
      </dgm:t>
    </dgm:pt>
    <dgm:pt modelId="{CCA3799F-4A33-AC4F-A7AB-9A6DBBAA828B}" type="pres">
      <dgm:prSet presAssocID="{10263141-DF2D-8046-8B32-F29D6242F6E6}" presName="Name0" presStyleCnt="0">
        <dgm:presLayoutVars>
          <dgm:chMax val="7"/>
          <dgm:resizeHandles val="exact"/>
        </dgm:presLayoutVars>
      </dgm:prSet>
      <dgm:spPr/>
    </dgm:pt>
    <dgm:pt modelId="{DB67C163-40CD-1943-8ECB-DB9DC2F0341F}" type="pres">
      <dgm:prSet presAssocID="{10263141-DF2D-8046-8B32-F29D6242F6E6}" presName="comp1" presStyleCnt="0"/>
      <dgm:spPr/>
    </dgm:pt>
    <dgm:pt modelId="{495BDB8F-237F-1442-8FD1-CE634C6748E1}" type="pres">
      <dgm:prSet presAssocID="{10263141-DF2D-8046-8B32-F29D6242F6E6}" presName="circle1" presStyleLbl="node1" presStyleIdx="0" presStyleCnt="3" custLinFactNeighborX="-19194" custLinFactNeighborY="11747"/>
      <dgm:spPr/>
    </dgm:pt>
    <dgm:pt modelId="{91F21E7F-3753-3742-ADF9-526331C6CA68}" type="pres">
      <dgm:prSet presAssocID="{10263141-DF2D-8046-8B32-F29D6242F6E6}" presName="c1text" presStyleLbl="node1" presStyleIdx="0" presStyleCnt="3">
        <dgm:presLayoutVars>
          <dgm:bulletEnabled val="1"/>
        </dgm:presLayoutVars>
      </dgm:prSet>
      <dgm:spPr/>
    </dgm:pt>
    <dgm:pt modelId="{729C6DE8-36D3-1841-B390-980096CC8F41}" type="pres">
      <dgm:prSet presAssocID="{10263141-DF2D-8046-8B32-F29D6242F6E6}" presName="comp2" presStyleCnt="0"/>
      <dgm:spPr/>
    </dgm:pt>
    <dgm:pt modelId="{19FAB520-FA22-654D-AF87-176B44A1098C}" type="pres">
      <dgm:prSet presAssocID="{10263141-DF2D-8046-8B32-F29D6242F6E6}" presName="circle2" presStyleLbl="node1" presStyleIdx="1" presStyleCnt="3"/>
      <dgm:spPr/>
    </dgm:pt>
    <dgm:pt modelId="{CFCAC3E9-39C4-8646-87AC-077765F45224}" type="pres">
      <dgm:prSet presAssocID="{10263141-DF2D-8046-8B32-F29D6242F6E6}" presName="c2text" presStyleLbl="node1" presStyleIdx="1" presStyleCnt="3">
        <dgm:presLayoutVars>
          <dgm:bulletEnabled val="1"/>
        </dgm:presLayoutVars>
      </dgm:prSet>
      <dgm:spPr/>
    </dgm:pt>
    <dgm:pt modelId="{89ABE207-0645-EE49-8EB2-700A765B61D9}" type="pres">
      <dgm:prSet presAssocID="{10263141-DF2D-8046-8B32-F29D6242F6E6}" presName="comp3" presStyleCnt="0"/>
      <dgm:spPr/>
    </dgm:pt>
    <dgm:pt modelId="{9BEBA776-4CC3-4844-BF17-DC6EFC800122}" type="pres">
      <dgm:prSet presAssocID="{10263141-DF2D-8046-8B32-F29D6242F6E6}" presName="circle3" presStyleLbl="node1" presStyleIdx="2" presStyleCnt="3"/>
      <dgm:spPr/>
    </dgm:pt>
    <dgm:pt modelId="{BAD85E0B-B5D2-004E-B7A6-3881AC863EF8}" type="pres">
      <dgm:prSet presAssocID="{10263141-DF2D-8046-8B32-F29D6242F6E6}" presName="c3text" presStyleLbl="node1" presStyleIdx="2" presStyleCnt="3">
        <dgm:presLayoutVars>
          <dgm:bulletEnabled val="1"/>
        </dgm:presLayoutVars>
      </dgm:prSet>
      <dgm:spPr/>
    </dgm:pt>
  </dgm:ptLst>
  <dgm:cxnLst>
    <dgm:cxn modelId="{F328FE1E-4964-3A43-B2CA-CE2A033004C2}" type="presOf" srcId="{F4B74475-6A99-4C4C-896B-85588D0F5916}" destId="{495BDB8F-237F-1442-8FD1-CE634C6748E1}" srcOrd="0" destOrd="0" presId="urn:microsoft.com/office/officeart/2005/8/layout/venn2"/>
    <dgm:cxn modelId="{7996783A-CAE5-A845-A1B4-9970BEFDB279}" type="presOf" srcId="{99A76EA5-E22F-4248-81FC-533ECDF18601}" destId="{19FAB520-FA22-654D-AF87-176B44A1098C}" srcOrd="0" destOrd="0" presId="urn:microsoft.com/office/officeart/2005/8/layout/venn2"/>
    <dgm:cxn modelId="{A6039A71-D209-B743-9223-A31D1C75F2CC}" type="presOf" srcId="{F4B74475-6A99-4C4C-896B-85588D0F5916}" destId="{91F21E7F-3753-3742-ADF9-526331C6CA68}" srcOrd="1" destOrd="0" presId="urn:microsoft.com/office/officeart/2005/8/layout/venn2"/>
    <dgm:cxn modelId="{5D1EA79B-29FD-8D48-8BCF-1A9D550CFD54}" srcId="{10263141-DF2D-8046-8B32-F29D6242F6E6}" destId="{F4B74475-6A99-4C4C-896B-85588D0F5916}" srcOrd="0" destOrd="0" parTransId="{B19E4FCA-A358-EC41-A6AE-523B22B94D21}" sibTransId="{9C9681C4-8205-D143-80FD-77B1E9172B6F}"/>
    <dgm:cxn modelId="{66BA57A9-581C-A748-80F0-C0F3B35915C5}" type="presOf" srcId="{F4862B87-303A-5E44-8547-1A30D93E116E}" destId="{BAD85E0B-B5D2-004E-B7A6-3881AC863EF8}" srcOrd="1" destOrd="0" presId="urn:microsoft.com/office/officeart/2005/8/layout/venn2"/>
    <dgm:cxn modelId="{353621AD-6389-1240-8DEF-27B938D8F47D}" type="presOf" srcId="{F4862B87-303A-5E44-8547-1A30D93E116E}" destId="{9BEBA776-4CC3-4844-BF17-DC6EFC800122}" srcOrd="0" destOrd="0" presId="urn:microsoft.com/office/officeart/2005/8/layout/venn2"/>
    <dgm:cxn modelId="{1DF4EDBD-B7AF-F941-82CF-FCEF9EC19C9F}" srcId="{10263141-DF2D-8046-8B32-F29D6242F6E6}" destId="{F4862B87-303A-5E44-8547-1A30D93E116E}" srcOrd="2" destOrd="0" parTransId="{1923C064-273C-9D48-9429-32A7CE222D64}" sibTransId="{11F1AB0D-EAE7-5449-893E-6F8190DEA99E}"/>
    <dgm:cxn modelId="{A5B36BDF-CD60-5C4C-8943-FE26E7888795}" type="presOf" srcId="{99A76EA5-E22F-4248-81FC-533ECDF18601}" destId="{CFCAC3E9-39C4-8646-87AC-077765F45224}" srcOrd="1" destOrd="0" presId="urn:microsoft.com/office/officeart/2005/8/layout/venn2"/>
    <dgm:cxn modelId="{338D73E9-0BDB-C144-8012-6F6B19792D62}" type="presOf" srcId="{10263141-DF2D-8046-8B32-F29D6242F6E6}" destId="{CCA3799F-4A33-AC4F-A7AB-9A6DBBAA828B}" srcOrd="0" destOrd="0" presId="urn:microsoft.com/office/officeart/2005/8/layout/venn2"/>
    <dgm:cxn modelId="{4BA947FD-F157-CE4A-9970-5A745B59D21F}" srcId="{10263141-DF2D-8046-8B32-F29D6242F6E6}" destId="{99A76EA5-E22F-4248-81FC-533ECDF18601}" srcOrd="1" destOrd="0" parTransId="{F6CE6C52-45D7-B747-8B9F-0806AEC62EC4}" sibTransId="{588F4B82-8F7C-A741-B129-5DC47A026D24}"/>
    <dgm:cxn modelId="{8B86B681-96E6-8E49-89AF-770D4DE594C2}" type="presParOf" srcId="{CCA3799F-4A33-AC4F-A7AB-9A6DBBAA828B}" destId="{DB67C163-40CD-1943-8ECB-DB9DC2F0341F}" srcOrd="0" destOrd="0" presId="urn:microsoft.com/office/officeart/2005/8/layout/venn2"/>
    <dgm:cxn modelId="{4FEB4895-F4F0-684B-8BD3-A17BFAD27F95}" type="presParOf" srcId="{DB67C163-40CD-1943-8ECB-DB9DC2F0341F}" destId="{495BDB8F-237F-1442-8FD1-CE634C6748E1}" srcOrd="0" destOrd="0" presId="urn:microsoft.com/office/officeart/2005/8/layout/venn2"/>
    <dgm:cxn modelId="{99C5E829-B68E-3C45-96D0-C07C610D0A4A}" type="presParOf" srcId="{DB67C163-40CD-1943-8ECB-DB9DC2F0341F}" destId="{91F21E7F-3753-3742-ADF9-526331C6CA68}" srcOrd="1" destOrd="0" presId="urn:microsoft.com/office/officeart/2005/8/layout/venn2"/>
    <dgm:cxn modelId="{7A8C0E28-3257-9A42-AB38-8264EDA98932}" type="presParOf" srcId="{CCA3799F-4A33-AC4F-A7AB-9A6DBBAA828B}" destId="{729C6DE8-36D3-1841-B390-980096CC8F41}" srcOrd="1" destOrd="0" presId="urn:microsoft.com/office/officeart/2005/8/layout/venn2"/>
    <dgm:cxn modelId="{B880A771-C276-914C-B8A7-A52AE6DB85B0}" type="presParOf" srcId="{729C6DE8-36D3-1841-B390-980096CC8F41}" destId="{19FAB520-FA22-654D-AF87-176B44A1098C}" srcOrd="0" destOrd="0" presId="urn:microsoft.com/office/officeart/2005/8/layout/venn2"/>
    <dgm:cxn modelId="{EB00233D-3D14-464E-B4FB-829F45A7EE85}" type="presParOf" srcId="{729C6DE8-36D3-1841-B390-980096CC8F41}" destId="{CFCAC3E9-39C4-8646-87AC-077765F45224}" srcOrd="1" destOrd="0" presId="urn:microsoft.com/office/officeart/2005/8/layout/venn2"/>
    <dgm:cxn modelId="{BCE10504-504C-1049-AEC3-7271B52AA5C8}" type="presParOf" srcId="{CCA3799F-4A33-AC4F-A7AB-9A6DBBAA828B}" destId="{89ABE207-0645-EE49-8EB2-700A765B61D9}" srcOrd="2" destOrd="0" presId="urn:microsoft.com/office/officeart/2005/8/layout/venn2"/>
    <dgm:cxn modelId="{55246130-C4CC-AF4D-92B5-C3ED8728624D}" type="presParOf" srcId="{89ABE207-0645-EE49-8EB2-700A765B61D9}" destId="{9BEBA776-4CC3-4844-BF17-DC6EFC800122}" srcOrd="0" destOrd="0" presId="urn:microsoft.com/office/officeart/2005/8/layout/venn2"/>
    <dgm:cxn modelId="{91592AFF-D779-C548-B0BC-779FB580D04A}" type="presParOf" srcId="{89ABE207-0645-EE49-8EB2-700A765B61D9}" destId="{BAD85E0B-B5D2-004E-B7A6-3881AC863EF8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BDB8F-237F-1442-8FD1-CE634C6748E1}">
      <dsp:nvSpPr>
        <dsp:cNvPr id="0" name=""/>
        <dsp:cNvSpPr/>
      </dsp:nvSpPr>
      <dsp:spPr>
        <a:xfrm>
          <a:off x="0" y="0"/>
          <a:ext cx="3882813" cy="3882813"/>
        </a:xfrm>
        <a:prstGeom prst="ellipse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TAM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(10 </a:t>
          </a:r>
          <a:r>
            <a:rPr lang="en-US" sz="1400" kern="1200" dirty="0" err="1"/>
            <a:t>Milyar</a:t>
          </a:r>
          <a:r>
            <a:rPr lang="en-US" sz="1400" kern="1200" dirty="0"/>
            <a:t> $)</a:t>
          </a:r>
        </a:p>
      </dsp:txBody>
      <dsp:txXfrm>
        <a:off x="1262884" y="194140"/>
        <a:ext cx="1357043" cy="582421"/>
      </dsp:txXfrm>
    </dsp:sp>
    <dsp:sp modelId="{19FAB520-FA22-654D-AF87-176B44A1098C}">
      <dsp:nvSpPr>
        <dsp:cNvPr id="0" name=""/>
        <dsp:cNvSpPr/>
      </dsp:nvSpPr>
      <dsp:spPr>
        <a:xfrm>
          <a:off x="570865" y="970703"/>
          <a:ext cx="2912109" cy="29121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SAM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(100 </a:t>
          </a:r>
          <a:r>
            <a:rPr lang="en-US" sz="1400" kern="1200" dirty="0" err="1"/>
            <a:t>Milyon</a:t>
          </a:r>
          <a:r>
            <a:rPr lang="en-US" sz="1400" kern="1200" dirty="0"/>
            <a:t> $)</a:t>
          </a:r>
        </a:p>
      </dsp:txBody>
      <dsp:txXfrm>
        <a:off x="1348398" y="1152710"/>
        <a:ext cx="1357043" cy="546020"/>
      </dsp:txXfrm>
    </dsp:sp>
    <dsp:sp modelId="{9BEBA776-4CC3-4844-BF17-DC6EFC800122}">
      <dsp:nvSpPr>
        <dsp:cNvPr id="0" name=""/>
        <dsp:cNvSpPr/>
      </dsp:nvSpPr>
      <dsp:spPr>
        <a:xfrm>
          <a:off x="1056216" y="1941406"/>
          <a:ext cx="1941406" cy="1941406"/>
        </a:xfrm>
        <a:prstGeom prst="ellipse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SOM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(10 </a:t>
          </a:r>
          <a:r>
            <a:rPr lang="en-US" sz="1400" kern="1200" dirty="0" err="1"/>
            <a:t>Milyon</a:t>
          </a:r>
          <a:r>
            <a:rPr lang="en-US" sz="1400" kern="1200" dirty="0"/>
            <a:t> $)</a:t>
          </a:r>
        </a:p>
      </dsp:txBody>
      <dsp:txXfrm>
        <a:off x="1340529" y="2426758"/>
        <a:ext cx="1372781" cy="9707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872DD-C8FB-484F-9A3C-CE8E1E2927A1}" type="datetimeFigureOut">
              <a:rPr lang="tr-TR" smtClean="0"/>
              <a:t>21.01.2021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F044C-DFB3-224E-97D9-3DB6456888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868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AE15D3-358D-6546-8B45-44700ABD3631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71226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AE15D3-358D-6546-8B45-44700ABD3631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8446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AE15D3-358D-6546-8B45-44700ABD3631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4078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AE15D3-358D-6546-8B45-44700ABD3631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008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AE15D3-358D-6546-8B45-44700ABD3631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712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AE15D3-358D-6546-8B45-44700ABD3631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413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AE15D3-358D-6546-8B45-44700ABD3631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61357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AE15D3-358D-6546-8B45-44700ABD3631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1762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AE15D3-358D-6546-8B45-44700ABD3631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5583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AE15D3-358D-6546-8B45-44700ABD3631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4266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9FB32-A5F3-7E46-84B9-37A76B82CC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1D3A21-63E2-5444-8143-D59C25DC6E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8A286-754A-A44D-94C9-B5D95079C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1/21/21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1D645-8E15-B548-9959-CBF5C9409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AB434-3D74-8B45-A09E-741E95675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799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C17B1-AC54-7D40-8292-5D58329FE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9EB200-E048-2147-B5BA-E1162E853B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C8226-D95F-2143-8584-69F48CD76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1/21/21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8A133-A490-A54B-85D2-0E6F43467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C383F-3304-E44F-849A-E8E6D9043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283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45C50C-ABA3-3F48-9229-31CB595CE6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498CF1-EAA2-9249-93B8-E490B1218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2D663-FC66-C34A-B72C-06F320E8F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1/21/21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02C2B-03DD-7647-9BED-7A5F56853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EB446-3D51-5948-AD1A-22AB168BD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75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EF832-50E6-2C4D-8DDA-29022410E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16A32-3EA1-FD46-A562-179D10D80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63FDF-CEBE-FA45-817B-4FB81C048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1/21/21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568D4-B954-D54F-A81C-E9EA304CF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74E96-5209-6441-B45E-D8D171F87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64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A9729-8EC2-6746-B81E-E5BA6722F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C77D9D-8FA2-914F-86F6-975684811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019F-03F3-544F-B134-35DAD0B99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1/21/21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B1310-5200-564D-AC82-45B7D0B9C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5B5CB-AE82-5E47-96D6-6C4759391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604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EE4F7-96AA-1248-B3D7-4109EDEF2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981C4-135D-5946-8A8C-6A1CCD8995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FE7B21-047A-B44F-B3C7-27BCD89CB5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9E365A-088A-8D40-9EAD-F0640881B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1/21/21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296829-F2EA-A444-8C2B-82B08083B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D0E12A-F06C-0D43-A5C4-55B024BFD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273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9EBE1-6151-764A-AC0C-A5FF31DE7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2E62B-099D-7748-9BE9-4301EB18E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6A97D1-0FA0-1448-8B99-0FD186A6A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E543E5-9951-FE48-93DC-19052DB7AB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554BC1-DB63-3F41-BC5D-98E32A3150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1690EB-5AE8-3441-B71C-E9A65EADB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1/21/21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9FB7AF-BFB0-C941-AF82-E33675207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B5FBE8-EEF9-0B42-82F0-EB9DB9F01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468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3EE79-E6AE-7342-9E1C-F9F957992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A41CCB-BD9C-9B41-983F-0EEF6CA0C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1/21/21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D45E73-461C-C443-8276-4794AC42B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2E284D-E6B5-374A-887C-D2BD542CD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966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28184A-C1FB-8B4C-8C27-C9FFACF6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1/21/21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9ACC8D-4AE1-2644-87DA-1BCF7700F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39B6B-87DA-3142-80CB-5BEF8E1FB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15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EB3D2-139A-114C-A20A-78E4C6EA3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39E52-412A-144C-A82F-F896E90A4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683C50-5ABD-A145-9558-C3533B465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B78395-E5BB-2248-B760-73D9FEE3F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1/21/21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7DE870-2E02-3F4B-96D8-9FC2D33EB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C4D5E0-7FFF-6A4B-A3FF-76D44CB4E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05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0872A-CA47-6C4C-A75E-5ABD412F2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27D5B6-9429-6145-BA06-25E2DD364D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3C3FA2-FEA1-5A43-B662-9B240598FC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5B9F5-81E9-2A49-B19C-13B6E64D6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1/21/21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C926E4-A6B4-A44F-B249-716944319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74CE7D-C13B-AA46-9429-C476EB924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104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390122-6EC0-A042-BCC7-60081D226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71B90B-E61B-C34D-A7BB-F3CCD5AE6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5B476-0412-A947-B120-6257A1F2CB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1/21/21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C1EC3-C877-EE4C-8549-644A207A9C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B2DE3-9B59-CD48-9245-F415F22A2B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75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tif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2A76C-90BA-314B-855B-FD408E537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1185"/>
            <a:ext cx="10515600" cy="1325563"/>
          </a:xfrm>
        </p:spPr>
        <p:txBody>
          <a:bodyPr/>
          <a:lstStyle/>
          <a:p>
            <a:r>
              <a:rPr lang="tr-TR" b="1" dirty="0"/>
              <a:t>NOTLAR: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79E87-BABD-EF4A-A1FE-E9EEACFE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483390"/>
            <a:ext cx="1080186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Bu şablon 5 </a:t>
            </a:r>
            <a:r>
              <a:rPr lang="tr-TR" dirty="0" err="1"/>
              <a:t>dk</a:t>
            </a:r>
            <a:r>
              <a:rPr lang="tr-TR" dirty="0"/>
              <a:t> sürecek </a:t>
            </a:r>
            <a:r>
              <a:rPr lang="tr-TR" b="1" dirty="0"/>
              <a:t>BiGG4tech Jürisi </a:t>
            </a:r>
            <a:r>
              <a:rPr lang="tr-TR" dirty="0"/>
              <a:t>için hazırlanmıştır ve örnek taslak sunum sayfaları içerir. Bu tip kısa sunumların amacı dinleyiciyi bahsi geçen konuda bir </a:t>
            </a:r>
            <a:r>
              <a:rPr lang="tr-TR" b="1" dirty="0"/>
              <a:t>ihtiyaç</a:t>
            </a:r>
            <a:r>
              <a:rPr lang="tr-TR" dirty="0"/>
              <a:t> olduğuna ve </a:t>
            </a:r>
            <a:r>
              <a:rPr lang="tr-TR" b="1" dirty="0"/>
              <a:t>bunu yapabileceğinize </a:t>
            </a:r>
            <a:r>
              <a:rPr lang="tr-TR" dirty="0"/>
              <a:t>ikna etmektir.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Bu sebeple, kısa sunumlarda (3-5 </a:t>
            </a:r>
            <a:r>
              <a:rPr lang="tr-TR" dirty="0" err="1"/>
              <a:t>dk</a:t>
            </a:r>
            <a:r>
              <a:rPr lang="tr-TR" dirty="0"/>
              <a:t>) tavsiye edilen slayt sayısı 10-</a:t>
            </a:r>
            <a:r>
              <a:rPr lang="en-US" dirty="0"/>
              <a:t>12</a:t>
            </a:r>
            <a:r>
              <a:rPr lang="tr-TR" dirty="0"/>
              <a:t>’</a:t>
            </a:r>
            <a:r>
              <a:rPr lang="en-US" dirty="0"/>
              <a:t>d</a:t>
            </a:r>
            <a:r>
              <a:rPr lang="tr-TR" dirty="0"/>
              <a:t>ir.</a:t>
            </a:r>
          </a:p>
        </p:txBody>
      </p:sp>
    </p:spTree>
    <p:extLst>
      <p:ext uri="{BB962C8B-B14F-4D97-AF65-F5344CB8AC3E}">
        <p14:creationId xmlns:p14="http://schemas.microsoft.com/office/powerpoint/2010/main" val="2784798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49E40-995A-1643-A080-A0923FE60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PAZAR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C2852-248B-EE4E-AB16-3479821B4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861122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O pazarı en iyi bilen kişi olduğunuzu hissettirin.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Pazar hakkında kolay bulunmayacak bilgi verin ve pazardaki fırsatı anlatın.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Trendler ve istatistikler verebilirsiniz.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FDF586B-042A-2B48-AD74-86E23865B4B7}"/>
              </a:ext>
            </a:extLst>
          </p:cNvPr>
          <p:cNvGraphicFramePr/>
          <p:nvPr/>
        </p:nvGraphicFramePr>
        <p:xfrm>
          <a:off x="4923484" y="1590501"/>
          <a:ext cx="4053840" cy="3882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E3B594C-4171-1A48-A43D-805EBB31A44B}"/>
              </a:ext>
            </a:extLst>
          </p:cNvPr>
          <p:cNvSpPr txBox="1"/>
          <p:nvPr/>
        </p:nvSpPr>
        <p:spPr>
          <a:xfrm>
            <a:off x="8977324" y="1687662"/>
            <a:ext cx="26274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/>
              <a:t>TAM (Total </a:t>
            </a:r>
            <a:r>
              <a:rPr lang="tr-TR" sz="1600" b="1" dirty="0" err="1"/>
              <a:t>Available</a:t>
            </a:r>
            <a:r>
              <a:rPr lang="tr-TR" sz="1600" b="1" dirty="0"/>
              <a:t> Market): </a:t>
            </a:r>
          </a:p>
          <a:p>
            <a:pPr algn="ctr"/>
            <a:r>
              <a:rPr lang="tr-TR" sz="1600" dirty="0"/>
              <a:t>Toplam Pazar</a:t>
            </a:r>
          </a:p>
          <a:p>
            <a:pPr algn="ctr"/>
            <a:endParaRPr lang="tr-TR" sz="1600" dirty="0"/>
          </a:p>
          <a:p>
            <a:pPr algn="ctr"/>
            <a:r>
              <a:rPr lang="tr-TR" sz="1600" b="1" dirty="0"/>
              <a:t>SAM (</a:t>
            </a:r>
            <a:r>
              <a:rPr lang="tr-TR" sz="1600" b="1" dirty="0" err="1"/>
              <a:t>Serviceable</a:t>
            </a:r>
            <a:r>
              <a:rPr lang="tr-TR" sz="1600" b="1" dirty="0"/>
              <a:t> </a:t>
            </a:r>
            <a:r>
              <a:rPr lang="tr-TR" sz="1600" b="1" dirty="0" err="1"/>
              <a:t>Available</a:t>
            </a:r>
            <a:r>
              <a:rPr lang="tr-TR" sz="1600" b="1" dirty="0"/>
              <a:t> Market): </a:t>
            </a:r>
          </a:p>
          <a:p>
            <a:pPr algn="ctr"/>
            <a:r>
              <a:rPr lang="tr-TR" sz="1600" dirty="0"/>
              <a:t>İş modelinizden dolayı gidebileceğiniz pazar</a:t>
            </a:r>
          </a:p>
          <a:p>
            <a:pPr algn="ctr"/>
            <a:endParaRPr lang="tr-TR" sz="1600" dirty="0"/>
          </a:p>
          <a:p>
            <a:pPr algn="ctr"/>
            <a:r>
              <a:rPr lang="tr-TR" sz="1600" b="1" dirty="0"/>
              <a:t>SOM (</a:t>
            </a:r>
            <a:r>
              <a:rPr lang="tr-TR" sz="1600" b="1" dirty="0" err="1"/>
              <a:t>Serviceable</a:t>
            </a:r>
            <a:r>
              <a:rPr lang="tr-TR" sz="1600" b="1" dirty="0"/>
              <a:t> </a:t>
            </a:r>
            <a:r>
              <a:rPr lang="tr-TR" sz="1600" b="1" dirty="0" err="1"/>
              <a:t>Obtainable</a:t>
            </a:r>
            <a:r>
              <a:rPr lang="tr-TR" sz="1600" b="1" dirty="0"/>
              <a:t> Market):</a:t>
            </a:r>
            <a:r>
              <a:rPr lang="tr-TR" sz="1600" dirty="0"/>
              <a:t> </a:t>
            </a:r>
          </a:p>
          <a:p>
            <a:pPr algn="ctr"/>
            <a:r>
              <a:rPr lang="tr-TR" sz="1600" dirty="0"/>
              <a:t>Girişiminize has özellikler (ekip, kaynak, kurgu vs.) sebebiyle elde edebileceğiniz pazar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D98B09-14C5-6B49-8A88-8B90AB1C3464}"/>
              </a:ext>
            </a:extLst>
          </p:cNvPr>
          <p:cNvSpPr txBox="1"/>
          <p:nvPr/>
        </p:nvSpPr>
        <p:spPr>
          <a:xfrm>
            <a:off x="7650865" y="162298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*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D9219D-C1FB-3745-BC91-9EFE856C71EC}"/>
              </a:ext>
            </a:extLst>
          </p:cNvPr>
          <p:cNvSpPr txBox="1"/>
          <p:nvPr/>
        </p:nvSpPr>
        <p:spPr>
          <a:xfrm>
            <a:off x="9190430" y="153799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823127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FACD6-41CB-5646-A706-15FEBC6B6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09157" cy="1325563"/>
          </a:xfrm>
        </p:spPr>
        <p:txBody>
          <a:bodyPr/>
          <a:lstStyle/>
          <a:p>
            <a:r>
              <a:rPr lang="tr-TR" b="1" dirty="0"/>
              <a:t>BÜYÜME STRATEJİSİ</a:t>
            </a:r>
            <a:r>
              <a:rPr lang="en-US" b="1" dirty="0"/>
              <a:t> &amp; POTANSİYEL MÜŞTERİLER</a:t>
            </a:r>
            <a:endParaRPr lang="tr-TR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DD2B1-36F9-C647-BB81-CDB695FD0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Elinizdeki kaynaklarla potansiyel müşterilerinize nasıl ulaşacağınızı anlatın.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Varsa, şimdiye kadarki büyüme oranınız hakkında bilgi ve ispatlar (en verimli büyüme kanalınız?)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Pazarlama stratejiniz / dağıtım kanallarınız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r-TR" dirty="0"/>
              <a:t>Halihazırda görüştüğünüz müşterileriniz. </a:t>
            </a:r>
            <a:br>
              <a:rPr lang="tr-TR" dirty="0"/>
            </a:br>
            <a:r>
              <a:rPr lang="tr-TR" dirty="0"/>
              <a:t>(Adı bilinen kurumsal şirketler?)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8812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B97D2-B36A-9E41-B34A-E9F6A1A47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ŞU ANA KADAR YAPTIKLARINIZ &amp; YOL HARİTASI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E77F8-AB12-964E-A5E5-2F360983C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Bu iş fikrine dair, sunum gününe kadar yaptıklarınızı anlatın.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Elinizde prototip var mı? Varsa durumu nedir? kaç kişi kullandı? yorumlar neler?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O prototip ile TÜBİTAK'a sunulan proje önerisine konu ürün arasındaki farklar ne?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Ön kuluçka süresince müşteri, kullanıcı, partner </a:t>
            </a:r>
            <a:r>
              <a:rPr lang="tr-TR" dirty="0" err="1"/>
              <a:t>vs</a:t>
            </a:r>
            <a:r>
              <a:rPr lang="tr-TR" dirty="0"/>
              <a:t> kimlerle görüştünüz? ne tür geribildirimler aldınız? bunları nasıl yorumluyorsunuz</a:t>
            </a:r>
          </a:p>
        </p:txBody>
      </p:sp>
    </p:spTree>
    <p:extLst>
      <p:ext uri="{BB962C8B-B14F-4D97-AF65-F5344CB8AC3E}">
        <p14:creationId xmlns:p14="http://schemas.microsoft.com/office/powerpoint/2010/main" val="1357318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B97D2-B36A-9E41-B34A-E9F6A1A47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ZAMAN PLANI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E77F8-AB12-964E-A5E5-2F360983C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Proje</a:t>
            </a:r>
            <a:r>
              <a:rPr lang="en-US" dirty="0"/>
              <a:t> </a:t>
            </a:r>
            <a:r>
              <a:rPr lang="en-US" dirty="0" err="1"/>
              <a:t>kaç</a:t>
            </a:r>
            <a:r>
              <a:rPr lang="en-US" dirty="0"/>
              <a:t> </a:t>
            </a:r>
            <a:r>
              <a:rPr lang="en-US" dirty="0" err="1"/>
              <a:t>aylık</a:t>
            </a:r>
            <a:r>
              <a:rPr lang="en-US" dirty="0"/>
              <a:t> </a:t>
            </a:r>
            <a:r>
              <a:rPr lang="en-US" dirty="0" err="1"/>
              <a:t>olacak</a:t>
            </a:r>
            <a:r>
              <a:rPr lang="en-US" dirty="0"/>
              <a:t>? </a:t>
            </a:r>
          </a:p>
          <a:p>
            <a:pPr marL="0" indent="0">
              <a:buNone/>
            </a:pPr>
            <a:r>
              <a:rPr lang="en-US" dirty="0" err="1"/>
              <a:t>İş</a:t>
            </a:r>
            <a:r>
              <a:rPr lang="en-US" dirty="0"/>
              <a:t> </a:t>
            </a:r>
            <a:r>
              <a:rPr lang="en-US" dirty="0" err="1"/>
              <a:t>paketlerinin</a:t>
            </a:r>
            <a:r>
              <a:rPr lang="en-US" dirty="0"/>
              <a:t> </a:t>
            </a:r>
            <a:r>
              <a:rPr lang="en-US" dirty="0" err="1"/>
              <a:t>proje</a:t>
            </a:r>
            <a:r>
              <a:rPr lang="en-US" dirty="0"/>
              <a:t> </a:t>
            </a:r>
            <a:r>
              <a:rPr lang="en-US" dirty="0" err="1"/>
              <a:t>süresince</a:t>
            </a:r>
            <a:r>
              <a:rPr lang="en-US" dirty="0"/>
              <a:t> </a:t>
            </a:r>
            <a:r>
              <a:rPr lang="en-US" dirty="0" err="1"/>
              <a:t>dağılımı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olacak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eşliğinde</a:t>
            </a:r>
            <a:r>
              <a:rPr lang="en-US" dirty="0"/>
              <a:t> </a:t>
            </a:r>
            <a:r>
              <a:rPr lang="en-US" dirty="0" err="1"/>
              <a:t>sunun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5185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B97D2-B36A-9E41-B34A-E9F6A1A47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BÜTÇE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E77F8-AB12-964E-A5E5-2F360983C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Ne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bütçe</a:t>
            </a:r>
            <a:r>
              <a:rPr lang="en-US" dirty="0"/>
              <a:t> </a:t>
            </a:r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err="1"/>
              <a:t>görüyorsunuz</a:t>
            </a:r>
            <a:r>
              <a:rPr lang="en-US" dirty="0"/>
              <a:t>? </a:t>
            </a:r>
          </a:p>
          <a:p>
            <a:pPr marL="0" indent="0">
              <a:buNone/>
            </a:pPr>
            <a:r>
              <a:rPr lang="en-US" dirty="0" err="1"/>
              <a:t>Bütçe</a:t>
            </a:r>
            <a:r>
              <a:rPr lang="en-US" dirty="0"/>
              <a:t> </a:t>
            </a:r>
            <a:r>
              <a:rPr lang="en-US" dirty="0" err="1"/>
              <a:t>altkırılımları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? </a:t>
            </a:r>
          </a:p>
          <a:p>
            <a:pPr marL="0" indent="0">
              <a:buNone/>
            </a:pPr>
            <a:r>
              <a:rPr lang="en-US" dirty="0" err="1"/>
              <a:t>Varsa</a:t>
            </a:r>
            <a:r>
              <a:rPr lang="en-US" dirty="0"/>
              <a:t>,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sermaye</a:t>
            </a:r>
            <a:r>
              <a:rPr lang="en-US" dirty="0"/>
              <a:t> </a:t>
            </a:r>
            <a:r>
              <a:rPr lang="en-US" dirty="0" err="1"/>
              <a:t>kaynaklarınız</a:t>
            </a:r>
            <a:r>
              <a:rPr lang="en-US" dirty="0"/>
              <a:t> </a:t>
            </a:r>
            <a:r>
              <a:rPr lang="en-US" dirty="0" err="1"/>
              <a:t>neler</a:t>
            </a:r>
            <a:r>
              <a:rPr lang="en-US" dirty="0"/>
              <a:t> </a:t>
            </a:r>
            <a:r>
              <a:rPr lang="en-US" dirty="0" err="1"/>
              <a:t>olacak</a:t>
            </a:r>
            <a:r>
              <a:rPr lang="en-US" dirty="0"/>
              <a:t>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7403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B97D2-B36A-9E41-B34A-E9F6A1A47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TAKIM ve YETKİNLİKLER</a:t>
            </a:r>
          </a:p>
        </p:txBody>
      </p:sp>
      <p:sp>
        <p:nvSpPr>
          <p:cNvPr id="4" name="Shape 497">
            <a:extLst>
              <a:ext uri="{FF2B5EF4-FFF2-40B4-BE49-F238E27FC236}">
                <a16:creationId xmlns:a16="http://schemas.microsoft.com/office/drawing/2014/main" id="{622F6431-6C43-3743-8948-05B392A8594C}"/>
              </a:ext>
            </a:extLst>
          </p:cNvPr>
          <p:cNvSpPr txBox="1">
            <a:spLocks/>
          </p:cNvSpPr>
          <p:nvPr/>
        </p:nvSpPr>
        <p:spPr>
          <a:xfrm>
            <a:off x="623482" y="4190151"/>
            <a:ext cx="3022599" cy="245864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dirty="0"/>
              <a:t>Ad </a:t>
            </a:r>
            <a:r>
              <a:rPr lang="tr-TR" dirty="0" err="1"/>
              <a:t>Soyad</a:t>
            </a:r>
            <a:br>
              <a:rPr lang="tr-TR" dirty="0"/>
            </a:br>
            <a:r>
              <a:rPr lang="tr-TR" dirty="0"/>
              <a:t>Şirketteki Rol</a:t>
            </a:r>
            <a:br>
              <a:rPr lang="tr-TR" dirty="0"/>
            </a:br>
            <a:br>
              <a:rPr lang="tr-TR" dirty="0"/>
            </a:br>
            <a:r>
              <a:rPr lang="tr-TR" dirty="0"/>
              <a:t>İlgili geçmiş tecrübeler</a:t>
            </a:r>
          </a:p>
        </p:txBody>
      </p:sp>
      <p:pic>
        <p:nvPicPr>
          <p:cNvPr id="13" name="pasted-image.tiff">
            <a:extLst>
              <a:ext uri="{FF2B5EF4-FFF2-40B4-BE49-F238E27FC236}">
                <a16:creationId xmlns:a16="http://schemas.microsoft.com/office/drawing/2014/main" id="{29B21A83-D285-9D48-AC40-D62896F0EAC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3698" y="2587983"/>
            <a:ext cx="1602169" cy="1602169"/>
          </a:xfrm>
          <a:prstGeom prst="rect">
            <a:avLst/>
          </a:prstGeom>
        </p:spPr>
      </p:pic>
      <p:pic>
        <p:nvPicPr>
          <p:cNvPr id="14" name="pasted-image.tiff">
            <a:extLst>
              <a:ext uri="{FF2B5EF4-FFF2-40B4-BE49-F238E27FC236}">
                <a16:creationId xmlns:a16="http://schemas.microsoft.com/office/drawing/2014/main" id="{2695CCB4-4CBA-F14B-90E0-7A986DCB71B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6602" y="2587982"/>
            <a:ext cx="1602168" cy="1602169"/>
          </a:xfrm>
          <a:prstGeom prst="rect">
            <a:avLst/>
          </a:prstGeom>
        </p:spPr>
      </p:pic>
      <p:pic>
        <p:nvPicPr>
          <p:cNvPr id="15" name="pasted-image.tiff">
            <a:extLst>
              <a:ext uri="{FF2B5EF4-FFF2-40B4-BE49-F238E27FC236}">
                <a16:creationId xmlns:a16="http://schemas.microsoft.com/office/drawing/2014/main" id="{D0420C00-9A81-EB4D-B0A9-21501CAA515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9506" y="2587982"/>
            <a:ext cx="1602168" cy="1602169"/>
          </a:xfrm>
          <a:prstGeom prst="rect">
            <a:avLst/>
          </a:prstGeom>
        </p:spPr>
      </p:pic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5604087-E26B-D543-AC41-0EF985BF2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623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Siz, kurucu ekip, kilit çalışanlar, danışma kurulu…</a:t>
            </a:r>
          </a:p>
        </p:txBody>
      </p:sp>
      <p:sp>
        <p:nvSpPr>
          <p:cNvPr id="17" name="Shape 497">
            <a:extLst>
              <a:ext uri="{FF2B5EF4-FFF2-40B4-BE49-F238E27FC236}">
                <a16:creationId xmlns:a16="http://schemas.microsoft.com/office/drawing/2014/main" id="{DAC67F1B-9046-D84E-8A6D-CC3CD34CDE43}"/>
              </a:ext>
            </a:extLst>
          </p:cNvPr>
          <p:cNvSpPr txBox="1">
            <a:spLocks/>
          </p:cNvSpPr>
          <p:nvPr/>
        </p:nvSpPr>
        <p:spPr>
          <a:xfrm>
            <a:off x="4434565" y="4190151"/>
            <a:ext cx="3022599" cy="245864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dirty="0"/>
              <a:t>Ad </a:t>
            </a:r>
            <a:r>
              <a:rPr lang="tr-TR" dirty="0" err="1"/>
              <a:t>Soyad</a:t>
            </a:r>
            <a:br>
              <a:rPr lang="tr-TR" dirty="0"/>
            </a:br>
            <a:r>
              <a:rPr lang="tr-TR" dirty="0"/>
              <a:t>Şirketteki Rol</a:t>
            </a:r>
            <a:br>
              <a:rPr lang="tr-TR" dirty="0"/>
            </a:br>
            <a:br>
              <a:rPr lang="tr-TR" dirty="0"/>
            </a:br>
            <a:r>
              <a:rPr lang="tr-TR" dirty="0"/>
              <a:t>İlgili geçmiş tecrübeler</a:t>
            </a:r>
          </a:p>
        </p:txBody>
      </p:sp>
      <p:sp>
        <p:nvSpPr>
          <p:cNvPr id="18" name="Shape 497">
            <a:extLst>
              <a:ext uri="{FF2B5EF4-FFF2-40B4-BE49-F238E27FC236}">
                <a16:creationId xmlns:a16="http://schemas.microsoft.com/office/drawing/2014/main" id="{0CBED074-AD61-2E42-BE9F-0137F05816A4}"/>
              </a:ext>
            </a:extLst>
          </p:cNvPr>
          <p:cNvSpPr txBox="1">
            <a:spLocks/>
          </p:cNvSpPr>
          <p:nvPr/>
        </p:nvSpPr>
        <p:spPr>
          <a:xfrm>
            <a:off x="8249290" y="4190151"/>
            <a:ext cx="3022599" cy="245864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dirty="0"/>
              <a:t>Ad </a:t>
            </a:r>
            <a:r>
              <a:rPr lang="tr-TR" dirty="0" err="1"/>
              <a:t>Soyad</a:t>
            </a:r>
            <a:br>
              <a:rPr lang="tr-TR" dirty="0"/>
            </a:br>
            <a:r>
              <a:rPr lang="tr-TR" dirty="0"/>
              <a:t>Şirketteki Rol</a:t>
            </a:r>
            <a:br>
              <a:rPr lang="tr-TR" dirty="0"/>
            </a:br>
            <a:br>
              <a:rPr lang="tr-TR" dirty="0"/>
            </a:br>
            <a:r>
              <a:rPr lang="tr-TR" dirty="0"/>
              <a:t>İlgili geçmiş tecrübeler</a:t>
            </a:r>
          </a:p>
        </p:txBody>
      </p:sp>
    </p:spTree>
    <p:extLst>
      <p:ext uri="{BB962C8B-B14F-4D97-AF65-F5344CB8AC3E}">
        <p14:creationId xmlns:p14="http://schemas.microsoft.com/office/powerpoint/2010/main" val="2873328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E77F8-AB12-964E-A5E5-2F360983C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98" y="2418735"/>
            <a:ext cx="6072776" cy="3811740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Ad </a:t>
            </a:r>
            <a:r>
              <a:rPr lang="tr-TR" sz="2800" dirty="0" err="1"/>
              <a:t>Soyad</a:t>
            </a:r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Mail</a:t>
            </a:r>
          </a:p>
        </p:txBody>
      </p:sp>
      <p:pic>
        <p:nvPicPr>
          <p:cNvPr id="4" name="pasted-image.tiff">
            <a:extLst>
              <a:ext uri="{FF2B5EF4-FFF2-40B4-BE49-F238E27FC236}">
                <a16:creationId xmlns:a16="http://schemas.microsoft.com/office/drawing/2014/main" id="{CE21959B-5AF5-0E41-B352-F4EEFB0E5D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8226" y="1375132"/>
            <a:ext cx="4125317" cy="4125317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91E1B39D-9B3F-B948-AA1A-4E088B80096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/>
              <a:t>TEŞEKKÜRLER / SORULARINIZ</a:t>
            </a:r>
          </a:p>
        </p:txBody>
      </p:sp>
    </p:spTree>
    <p:extLst>
      <p:ext uri="{BB962C8B-B14F-4D97-AF65-F5344CB8AC3E}">
        <p14:creationId xmlns:p14="http://schemas.microsoft.com/office/powerpoint/2010/main" val="3656653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6ABA9-533F-E54E-B5BF-08250A1F0F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58102"/>
            <a:ext cx="9144000" cy="1054862"/>
          </a:xfrm>
        </p:spPr>
        <p:txBody>
          <a:bodyPr/>
          <a:lstStyle/>
          <a:p>
            <a:r>
              <a:rPr lang="tr-TR" b="1" dirty="0"/>
              <a:t>İş Fikrinizin Adı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020F20-635C-164A-A8F8-119527DEA5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Slogan / bir cümle ile en basit şekilde ne yaptığınızı anlatın</a:t>
            </a:r>
          </a:p>
          <a:p>
            <a:br>
              <a:rPr lang="tr-TR" dirty="0"/>
            </a:br>
            <a:r>
              <a:rPr lang="tr-TR" dirty="0"/>
              <a:t>Sunan kişinin adı soyadı ve iletişim bilgileri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A32C11A-8BF8-3844-B7CC-B3471A08D22D}"/>
              </a:ext>
            </a:extLst>
          </p:cNvPr>
          <p:cNvSpPr/>
          <p:nvPr/>
        </p:nvSpPr>
        <p:spPr>
          <a:xfrm>
            <a:off x="5578257" y="1092896"/>
            <a:ext cx="1035485" cy="1014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73C357-D6A0-614E-9CAE-0A5B4AEB76D4}"/>
              </a:ext>
            </a:extLst>
          </p:cNvPr>
          <p:cNvSpPr txBox="1"/>
          <p:nvPr/>
        </p:nvSpPr>
        <p:spPr>
          <a:xfrm>
            <a:off x="5578257" y="1246257"/>
            <a:ext cx="824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V</a:t>
            </a:r>
            <a:r>
              <a:rPr lang="en-TR" sz="2000" b="1" dirty="0">
                <a:solidFill>
                  <a:schemeClr val="bg1"/>
                </a:solidFill>
              </a:rPr>
              <a:t>arsa </a:t>
            </a:r>
          </a:p>
          <a:p>
            <a:r>
              <a:rPr lang="en-TR" sz="2000" b="1" dirty="0">
                <a:solidFill>
                  <a:schemeClr val="bg1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50939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79E87-BABD-EF4A-A1FE-E9EEACFE9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sz="3600" b="1" dirty="0"/>
              <a:t>Asansör Cümleniz </a:t>
            </a:r>
            <a:br>
              <a:rPr lang="tr-TR" sz="3600" b="1" dirty="0"/>
            </a:br>
            <a:r>
              <a:rPr lang="tr-TR" sz="3600" b="1" dirty="0"/>
              <a:t>(DİKKAT ÇEKİN!)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Sizi dinlemeleri için sebep verin. </a:t>
            </a:r>
            <a:br>
              <a:rPr lang="tr-TR" dirty="0"/>
            </a:br>
            <a:endParaRPr lang="tr-TR" dirty="0"/>
          </a:p>
          <a:p>
            <a:pPr marL="0" indent="0" algn="ctr">
              <a:buNone/>
            </a:pPr>
            <a:r>
              <a:rPr lang="tr-TR" dirty="0"/>
              <a:t>	</a:t>
            </a:r>
            <a:r>
              <a:rPr lang="tr-TR" sz="2400" dirty="0"/>
              <a:t>Örnek: Avukatlara arşivi tarayıp doğru dokümanları bulmak ve sözleşmelerin farklı versiyonlarını karşılaştırmak için harcadığı </a:t>
            </a:r>
            <a:r>
              <a:rPr lang="tr-TR" sz="3200" b="1" dirty="0"/>
              <a:t>ayda 4 gün</a:t>
            </a:r>
            <a:r>
              <a:rPr lang="tr-TR" sz="2400" dirty="0"/>
              <a:t>ünü geri veriyoruz.</a:t>
            </a:r>
          </a:p>
        </p:txBody>
      </p:sp>
    </p:spTree>
    <p:extLst>
      <p:ext uri="{BB962C8B-B14F-4D97-AF65-F5344CB8AC3E}">
        <p14:creationId xmlns:p14="http://schemas.microsoft.com/office/powerpoint/2010/main" val="3526879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2A76C-90BA-314B-855B-FD408E537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GEREKÇE</a:t>
            </a:r>
            <a:r>
              <a:rPr lang="tr-TR" b="1" dirty="0"/>
              <a:t> / </a:t>
            </a:r>
            <a:r>
              <a:rPr lang="en-US" b="1" dirty="0"/>
              <a:t>PROBLEM / FIRSAT</a:t>
            </a:r>
            <a:endParaRPr lang="tr-TR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79E87-BABD-EF4A-A1FE-E9EEACFE9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 iş fikrini </a:t>
            </a:r>
            <a:r>
              <a:rPr lang="en-US" dirty="0" err="1"/>
              <a:t>aklınıza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geldi</a:t>
            </a:r>
            <a:r>
              <a:rPr lang="tr-TR" dirty="0"/>
              <a:t>?</a:t>
            </a:r>
            <a:endParaRPr lang="en-US" dirty="0"/>
          </a:p>
          <a:p>
            <a:r>
              <a:rPr lang="tr-TR" dirty="0"/>
              <a:t>Ne tür problemlerin farkına vardınız?</a:t>
            </a:r>
            <a:endParaRPr lang="en-US" dirty="0"/>
          </a:p>
          <a:p>
            <a:r>
              <a:rPr lang="tr-TR" dirty="0"/>
              <a:t>Bu problemleri kimler yaşıyor?</a:t>
            </a:r>
            <a:endParaRPr lang="en-US" dirty="0"/>
          </a:p>
          <a:p>
            <a:r>
              <a:rPr lang="tr-TR" dirty="0"/>
              <a:t>Problemlerin yarattığı etki nedir?</a:t>
            </a:r>
            <a:endParaRPr lang="en-US" dirty="0"/>
          </a:p>
          <a:p>
            <a:r>
              <a:rPr lang="tr-TR" dirty="0"/>
              <a:t>Kim neyden </a:t>
            </a:r>
            <a:r>
              <a:rPr lang="tr-TR" dirty="0" err="1"/>
              <a:t>muzdarip</a:t>
            </a:r>
            <a:r>
              <a:rPr lang="tr-TR" dirty="0"/>
              <a:t>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bilgileri</a:t>
            </a:r>
            <a:r>
              <a:rPr lang="en-US" dirty="0"/>
              <a:t> </a:t>
            </a:r>
            <a:r>
              <a:rPr lang="en-US" dirty="0" err="1"/>
              <a:t>sayısal</a:t>
            </a:r>
            <a:r>
              <a:rPr lang="en-US" dirty="0"/>
              <a:t>, </a:t>
            </a:r>
            <a:r>
              <a:rPr lang="en-US" dirty="0" err="1"/>
              <a:t>ölçülebilir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referans</a:t>
            </a:r>
            <a:r>
              <a:rPr lang="en-US" dirty="0"/>
              <a:t> </a:t>
            </a:r>
            <a:r>
              <a:rPr lang="en-US" dirty="0" err="1"/>
              <a:t>sunulabilir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sunmanız</a:t>
            </a:r>
            <a:r>
              <a:rPr lang="en-US" dirty="0"/>
              <a:t> </a:t>
            </a:r>
            <a:r>
              <a:rPr lang="en-US" dirty="0" err="1"/>
              <a:t>tavsiye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8477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F289-D2DE-584E-854D-0B6841950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AMAÇLAR </a:t>
            </a:r>
            <a:r>
              <a:rPr lang="tr-TR" b="1" dirty="0"/>
              <a:t>/ </a:t>
            </a:r>
            <a:r>
              <a:rPr lang="en-US" b="1" dirty="0"/>
              <a:t>HEDEFLER</a:t>
            </a:r>
            <a:endParaRPr lang="tr-TR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182D5-9ACC-4C43-9813-B590D8F0C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54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Projeyi</a:t>
            </a:r>
            <a:r>
              <a:rPr lang="en-US" dirty="0"/>
              <a:t> </a:t>
            </a:r>
            <a:r>
              <a:rPr lang="en-US" dirty="0" err="1"/>
              <a:t>hayata</a:t>
            </a:r>
            <a:r>
              <a:rPr lang="en-US" dirty="0"/>
              <a:t> </a:t>
            </a:r>
            <a:r>
              <a:rPr lang="en-US" dirty="0" err="1"/>
              <a:t>geçirme</a:t>
            </a:r>
            <a:r>
              <a:rPr lang="tr-TR" dirty="0"/>
              <a:t> amacınız nedir?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tr-TR" dirty="0"/>
              <a:t>Hangi problemleri nasıl çözeceksiniz?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tr-TR" dirty="0"/>
              <a:t>Kime ne faydanız olacak?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tr-TR" dirty="0"/>
              <a:t>Kime ne kadar (ölçülebilir) fayda sağlayacaksınız?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tr-TR" dirty="0"/>
              <a:t>Orta ve uzun vadede bu iş</a:t>
            </a:r>
            <a:r>
              <a:rPr lang="en-US" dirty="0"/>
              <a:t> </a:t>
            </a:r>
            <a:r>
              <a:rPr lang="tr-TR" dirty="0"/>
              <a:t>fikri ile sektördeki başka hangi sorunları hedef alabilirsiniz?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502919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F289-D2DE-584E-854D-0B6841950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ÇIKTILAR / </a:t>
            </a:r>
            <a:r>
              <a:rPr lang="tr-TR" b="1" dirty="0"/>
              <a:t>ÇÖZÜM </a:t>
            </a:r>
            <a:r>
              <a:rPr lang="en-US" b="1" dirty="0"/>
              <a:t>&amp;</a:t>
            </a:r>
            <a:r>
              <a:rPr lang="tr-TR" b="1" dirty="0"/>
              <a:t>DEĞER ÖNERİSİ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182D5-9ACC-4C43-9813-B590D8F0C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54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 İş fikri hayata geçtiğinde, MASANIN ÜZERİNDE NE OLACAK? / SON KULLANICIYA NE SUNULACAK?</a:t>
            </a:r>
            <a:r>
              <a:rPr lang="en-US" dirty="0"/>
              <a:t> </a:t>
            </a:r>
            <a:r>
              <a:rPr lang="en-US" dirty="0" err="1"/>
              <a:t>Ürünü</a:t>
            </a:r>
            <a:r>
              <a:rPr lang="en-US" dirty="0"/>
              <a:t> 1 </a:t>
            </a:r>
            <a:r>
              <a:rPr lang="en-US" dirty="0" err="1"/>
              <a:t>cümlede</a:t>
            </a:r>
            <a:r>
              <a:rPr lang="en-US" dirty="0"/>
              <a:t> </a:t>
            </a:r>
            <a:r>
              <a:rPr lang="en-US" dirty="0" err="1"/>
              <a:t>anlatın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Varsa</a:t>
            </a:r>
            <a:r>
              <a:rPr lang="en-US" dirty="0"/>
              <a:t> </a:t>
            </a:r>
            <a:r>
              <a:rPr lang="en-US" dirty="0" err="1"/>
              <a:t>ekran</a:t>
            </a:r>
            <a:r>
              <a:rPr lang="en-US" dirty="0"/>
              <a:t> </a:t>
            </a:r>
            <a:r>
              <a:rPr lang="en-US" dirty="0" err="1"/>
              <a:t>görüntüsü</a:t>
            </a:r>
            <a:r>
              <a:rPr lang="en-US" dirty="0"/>
              <a:t>, MVP </a:t>
            </a:r>
            <a:r>
              <a:rPr lang="en-US" dirty="0" err="1"/>
              <a:t>fotoğrafı</a:t>
            </a:r>
            <a:r>
              <a:rPr lang="en-US" dirty="0"/>
              <a:t> vs </a:t>
            </a:r>
            <a:r>
              <a:rPr lang="en-US" dirty="0" err="1"/>
              <a:t>koyun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Çözüm önerinizi bir cümle ile en büyük ayrıştırıcı özelliğiniz ile birlikte yazın.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(Örnek: Avukatların davalarını takip etmesi için aylık </a:t>
            </a:r>
            <a:r>
              <a:rPr lang="tr-TR" dirty="0" err="1"/>
              <a:t>abonelikli</a:t>
            </a:r>
            <a:r>
              <a:rPr lang="tr-TR" dirty="0"/>
              <a:t>, en hesaplı, </a:t>
            </a:r>
            <a:r>
              <a:rPr lang="tr-TR" dirty="0" err="1"/>
              <a:t>SaaS</a:t>
            </a:r>
            <a:r>
              <a:rPr lang="tr-TR" sz="2400" dirty="0"/>
              <a:t>*</a:t>
            </a:r>
            <a:r>
              <a:rPr lang="tr-TR" dirty="0"/>
              <a:t> çözümü)</a:t>
            </a:r>
          </a:p>
          <a:p>
            <a:pPr marL="0" indent="0">
              <a:buNone/>
            </a:pPr>
            <a:br>
              <a:rPr lang="tr-TR" dirty="0"/>
            </a:br>
            <a:endParaRPr lang="tr-TR" dirty="0"/>
          </a:p>
          <a:p>
            <a:pPr marL="0" indent="0">
              <a:buNone/>
            </a:pPr>
            <a:r>
              <a:rPr lang="tr-TR" sz="2000" dirty="0"/>
              <a:t>*</a:t>
            </a:r>
            <a:r>
              <a:rPr lang="tr-TR" sz="2000" dirty="0" err="1"/>
              <a:t>SaaS</a:t>
            </a:r>
            <a:r>
              <a:rPr lang="tr-TR" sz="2000" dirty="0"/>
              <a:t>: Software as a Service (≈ yazılım hizmeti)</a:t>
            </a:r>
          </a:p>
        </p:txBody>
      </p:sp>
    </p:spTree>
    <p:extLst>
      <p:ext uri="{BB962C8B-B14F-4D97-AF65-F5344CB8AC3E}">
        <p14:creationId xmlns:p14="http://schemas.microsoft.com/office/powerpoint/2010/main" val="1673600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E4D47-3664-6744-BDD8-0C92F2B19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YENİLİKÇİ ve ÖZGÜN YÖNLER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88158-2D00-B54A-8FA4-E6217C58F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26902" cy="435133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İş fikrinize rakip ürün, hizmet, servis, yöntemler ile sizin geliştirmeyi amaçladığınız çıktının arasındaki farkları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tablo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eşliğinde</a:t>
            </a:r>
            <a:r>
              <a:rPr lang="en-US" dirty="0"/>
              <a:t> </a:t>
            </a:r>
            <a:r>
              <a:rPr lang="en-US" dirty="0" err="1"/>
              <a:t>açıklayın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r-TR" dirty="0"/>
              <a:t>Arkasındaki teknoloji ya da </a:t>
            </a:r>
            <a:br>
              <a:rPr lang="tr-TR" dirty="0"/>
            </a:br>
            <a:r>
              <a:rPr lang="tr-TR" dirty="0"/>
              <a:t>¨</a:t>
            </a:r>
            <a:r>
              <a:rPr lang="tr-TR" b="1" dirty="0"/>
              <a:t>gizli sos</a:t>
            </a:r>
            <a:r>
              <a:rPr lang="tr-TR" dirty="0"/>
              <a:t>¨ nedir?</a:t>
            </a:r>
          </a:p>
        </p:txBody>
      </p:sp>
      <p:pic>
        <p:nvPicPr>
          <p:cNvPr id="6" name="mobile-phone14.png">
            <a:extLst>
              <a:ext uri="{FF2B5EF4-FFF2-40B4-BE49-F238E27FC236}">
                <a16:creationId xmlns:a16="http://schemas.microsoft.com/office/drawing/2014/main" id="{7C38DDFF-B0A3-F84C-83E1-9E574354236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92858" y="2984415"/>
            <a:ext cx="2833200" cy="2833200"/>
          </a:xfrm>
          <a:prstGeom prst="rect">
            <a:avLst/>
          </a:prstGeom>
          <a:noFill/>
        </p:spPr>
      </p:pic>
      <p:pic>
        <p:nvPicPr>
          <p:cNvPr id="7" name="Graphic 6" descr="Gears">
            <a:extLst>
              <a:ext uri="{FF2B5EF4-FFF2-40B4-BE49-F238E27FC236}">
                <a16:creationId xmlns:a16="http://schemas.microsoft.com/office/drawing/2014/main" id="{03C42609-B84B-FD42-8458-8809AB93C9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17788" y="3748187"/>
            <a:ext cx="1180954" cy="118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578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E4D47-3664-6744-BDD8-0C92F2B19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TEKNOLOJİ DÜZEYİ &amp; AR-GE YÖNÜ</a:t>
            </a:r>
            <a:endParaRPr lang="tr-TR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88158-2D00-B54A-8FA4-E6217C58F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Proje süresince, sizi en çok zorlayacak, üzerinde en çok vakit harcamanızı gerektirecek, tamamlanması halinde sizi rakiplerinizden ayıracak ve en önemlisi de projenin TÜBİTAK'ın beklediği ölçüde teknoloji düzeyi barındırmasını sağlayacak AR-GE UNSURLARINI / SÜREÇLERİNİ anlatın</a:t>
            </a:r>
          </a:p>
        </p:txBody>
      </p:sp>
    </p:spTree>
    <p:extLst>
      <p:ext uri="{BB962C8B-B14F-4D97-AF65-F5344CB8AC3E}">
        <p14:creationId xmlns:p14="http://schemas.microsoft.com/office/powerpoint/2010/main" val="3263347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80D80-2EA9-BA47-A7B5-F6E26A059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GELİR MODELİ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41EDB-A9E4-284E-B5EF-974FEEAF2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20775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Bu ürünü alabilecek kişiler kimler ve bu parayı onlardan nasıl alacaksınız?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BF40FC-E07B-4C42-81D6-1614988B8D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5600" y="3081337"/>
            <a:ext cx="1930400" cy="1803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42D20A8-EAD8-804A-9495-F0F725DE40E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8100" y="2941637"/>
            <a:ext cx="1892300" cy="19431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5679534-F727-8B4F-938F-9EC1FD4AE0CA}"/>
              </a:ext>
            </a:extLst>
          </p:cNvPr>
          <p:cNvSpPr txBox="1"/>
          <p:nvPr/>
        </p:nvSpPr>
        <p:spPr>
          <a:xfrm>
            <a:off x="3118449" y="5019674"/>
            <a:ext cx="1484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400" b="1" dirty="0"/>
              <a:t>ABONELİK</a:t>
            </a:r>
          </a:p>
          <a:p>
            <a:pPr algn="ctr"/>
            <a:r>
              <a:rPr lang="tr-TR" sz="2400" dirty="0"/>
              <a:t>20 TL / ay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E1EAF6-66AC-CA44-9122-25638CE58C68}"/>
              </a:ext>
            </a:extLst>
          </p:cNvPr>
          <p:cNvSpPr txBox="1"/>
          <p:nvPr/>
        </p:nvSpPr>
        <p:spPr>
          <a:xfrm>
            <a:off x="6865120" y="5019673"/>
            <a:ext cx="34782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400" b="1" dirty="0"/>
              <a:t>REKLAM</a:t>
            </a:r>
          </a:p>
          <a:p>
            <a:pPr algn="ctr"/>
            <a:r>
              <a:rPr lang="tr-TR" sz="2400" dirty="0"/>
              <a:t>Aylık sayfa görüntülenme?</a:t>
            </a:r>
          </a:p>
        </p:txBody>
      </p:sp>
    </p:spTree>
    <p:extLst>
      <p:ext uri="{BB962C8B-B14F-4D97-AF65-F5344CB8AC3E}">
        <p14:creationId xmlns:p14="http://schemas.microsoft.com/office/powerpoint/2010/main" val="1038187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</TotalTime>
  <Words>683</Words>
  <Application>Microsoft Macintosh PowerPoint</Application>
  <PresentationFormat>Geniş ekran</PresentationFormat>
  <Paragraphs>112</Paragraphs>
  <Slides>16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NOTLAR:</vt:lpstr>
      <vt:lpstr>İş Fikrinizin Adı</vt:lpstr>
      <vt:lpstr>PowerPoint Sunusu</vt:lpstr>
      <vt:lpstr>GEREKÇE / PROBLEM / FIRSAT</vt:lpstr>
      <vt:lpstr>AMAÇLAR / HEDEFLER</vt:lpstr>
      <vt:lpstr>ÇIKTILAR / ÇÖZÜM &amp;DEĞER ÖNERİSİ</vt:lpstr>
      <vt:lpstr>YENİLİKÇİ ve ÖZGÜN YÖNLER</vt:lpstr>
      <vt:lpstr>TEKNOLOJİ DÜZEYİ &amp; AR-GE YÖNÜ</vt:lpstr>
      <vt:lpstr>GELİR MODELİ</vt:lpstr>
      <vt:lpstr>PAZAR</vt:lpstr>
      <vt:lpstr>BÜYÜME STRATEJİSİ &amp; POTANSİYEL MÜŞTERİLER</vt:lpstr>
      <vt:lpstr>ŞU ANA KADAR YAPTIKLARINIZ &amp; YOL HARİTASI</vt:lpstr>
      <vt:lpstr>ZAMAN PLANI</vt:lpstr>
      <vt:lpstr>BÜTÇE</vt:lpstr>
      <vt:lpstr>TAKIM ve YETKİNLİKLER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Naci KAHRAMAN</dc:creator>
  <cp:lastModifiedBy>basarkaya23@gmail.com</cp:lastModifiedBy>
  <cp:revision>37</cp:revision>
  <dcterms:created xsi:type="dcterms:W3CDTF">2018-08-08T16:46:11Z</dcterms:created>
  <dcterms:modified xsi:type="dcterms:W3CDTF">2021-01-21T17:55:12Z</dcterms:modified>
</cp:coreProperties>
</file>